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45" r:id="rId3"/>
    <p:sldId id="389" r:id="rId4"/>
    <p:sldId id="364" r:id="rId5"/>
    <p:sldId id="398" r:id="rId6"/>
    <p:sldId id="399" r:id="rId7"/>
    <p:sldId id="400" r:id="rId8"/>
    <p:sldId id="401" r:id="rId9"/>
    <p:sldId id="402" r:id="rId10"/>
    <p:sldId id="392" r:id="rId11"/>
    <p:sldId id="405" r:id="rId12"/>
    <p:sldId id="406" r:id="rId13"/>
    <p:sldId id="407" r:id="rId14"/>
    <p:sldId id="366" r:id="rId15"/>
    <p:sldId id="365" r:id="rId16"/>
    <p:sldId id="308" r:id="rId17"/>
    <p:sldId id="342" r:id="rId18"/>
    <p:sldId id="404" r:id="rId19"/>
    <p:sldId id="403" r:id="rId20"/>
    <p:sldId id="391" r:id="rId21"/>
    <p:sldId id="388" r:id="rId22"/>
    <p:sldId id="360" r:id="rId23"/>
    <p:sldId id="362" r:id="rId24"/>
    <p:sldId id="356" r:id="rId25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984" autoAdjust="0"/>
  </p:normalViewPr>
  <p:slideViewPr>
    <p:cSldViewPr>
      <p:cViewPr varScale="1">
        <p:scale>
          <a:sx n="90" d="100"/>
          <a:sy n="90" d="100"/>
        </p:scale>
        <p:origin x="-132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beneater/comments/w447u3/created_a_random_maze_program_for_my_putey1_ttl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(or LEGO block) construction embodies the generation/design of abstract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1/3/2023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8,640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</a:t>
            </a:r>
            <a:r>
              <a:rPr lang="en-US" dirty="0" smtClean="0"/>
              <a:t>Two LCD connectors.</a:t>
            </a:r>
            <a:endParaRPr lang="en-US" dirty="0" smtClean="0"/>
          </a:p>
          <a:p>
            <a:r>
              <a:rPr lang="en-US" dirty="0" smtClean="0"/>
              <a:t>Usually has unsoldered pins.  User to solder the</a:t>
            </a:r>
            <a:r>
              <a:rPr lang="en-US" baseline="0" dirty="0" smtClean="0"/>
              <a:t> pins needed for breadboard use.  Many other low cost DIP format FPGA boards available, just not as capable for the price.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3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Using parts on hand.  </a:t>
            </a:r>
            <a:r>
              <a:rPr lang="en-US" baseline="0" dirty="0" err="1" smtClean="0"/>
              <a:t>Cmod</a:t>
            </a:r>
            <a:r>
              <a:rPr lang="en-US" baseline="0" dirty="0" smtClean="0"/>
              <a:t> A7-15T: https://www.tequipment.net/Digilent/Cmod-A7-15T</a:t>
            </a:r>
            <a:r>
              <a:rPr lang="en-US" baseline="0" dirty="0" smtClean="0"/>
              <a:t>/.  In above picture the jumper ends are not insulated, use ones with insulated ends.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8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Spreadsheet has several sources for each of the items: TBD: Use longer breadboard (as shown above).  TBD: Use two five position DIP switches.  Be sure to get jumpers with insulated ends.  Pricing for thirty kits for a classroom about $20 plus shipping and taxes.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8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Using parts on hand.  </a:t>
            </a:r>
            <a:r>
              <a:rPr lang="en-US" baseline="0" dirty="0" err="1" smtClean="0"/>
              <a:t>Cmod</a:t>
            </a:r>
            <a:r>
              <a:rPr lang="en-US" baseline="0" dirty="0" smtClean="0"/>
              <a:t> A7-15T: https://www.tequipment.net/Digilent/Cmod-A7-15T/. 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http://www.fundinguniverse.com/company-histories</a:t>
            </a:r>
            <a:r>
              <a:rPr lang="en-US" baseline="0" dirty="0" smtClean="0"/>
              <a:t> has histories of Xilinx and many other companies 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1/3/2023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Files at https://github.com/jimbrake/FPGA_Boot_Camp have a date code suffix and are updated frequently.  Currently</a:t>
            </a:r>
            <a:r>
              <a:rPr lang="en-US" baseline="0" dirty="0" smtClean="0"/>
              <a:t> s</a:t>
            </a:r>
            <a:r>
              <a:rPr lang="en-US" dirty="0" smtClean="0"/>
              <a:t>everal</a:t>
            </a:r>
            <a:r>
              <a:rPr lang="en-US" baseline="0" dirty="0" smtClean="0"/>
              <a:t> universities issue an FPGA board to each student for a one semester course.  Am targeting middle school students </a:t>
            </a:r>
            <a:r>
              <a:rPr lang="en-US" baseline="0" dirty="0" smtClean="0"/>
              <a:t>(and the third world) with </a:t>
            </a:r>
            <a:r>
              <a:rPr lang="en-US" baseline="0" dirty="0" smtClean="0"/>
              <a:t>this </a:t>
            </a:r>
            <a:r>
              <a:rPr lang="en-US" baseline="0" dirty="0" smtClean="0"/>
              <a:t>kit,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probably need</a:t>
            </a:r>
            <a:r>
              <a:rPr lang="en-US" baseline="0" dirty="0" smtClean="0"/>
              <a:t> to manually generate constraint files for Tang 9K Nano or use the </a:t>
            </a:r>
            <a:r>
              <a:rPr lang="en-US" baseline="0" dirty="0" err="1" smtClean="0"/>
              <a:t>Gowin</a:t>
            </a:r>
            <a:r>
              <a:rPr lang="en-US" baseline="0" dirty="0" smtClean="0"/>
              <a:t> constraint </a:t>
            </a:r>
            <a:r>
              <a:rPr lang="en-US" baseline="0" dirty="0" smtClean="0"/>
              <a:t>editor (recommended).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2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two main RTLs are </a:t>
            </a:r>
            <a:r>
              <a:rPr lang="en-US" dirty="0" err="1" smtClean="0"/>
              <a:t>verilog</a:t>
            </a:r>
            <a:r>
              <a:rPr lang="en-US" dirty="0" smtClean="0"/>
              <a:t> and VHDL.  The</a:t>
            </a:r>
            <a:r>
              <a:rPr lang="en-US" baseline="0" dirty="0" smtClean="0"/>
              <a:t> m</a:t>
            </a:r>
            <a:r>
              <a:rPr lang="en-US" dirty="0" smtClean="0"/>
              <a:t>ost recent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 is called System Verilog.  ASIC people prefer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.  DOD and Europe like VHDL.  There are </a:t>
            </a:r>
            <a:r>
              <a:rPr lang="en-US" baseline="0" dirty="0" err="1" smtClean="0"/>
              <a:t>linting</a:t>
            </a:r>
            <a:r>
              <a:rPr lang="en-US" baseline="0" dirty="0" smtClean="0"/>
              <a:t> tools that can check your code including adherence to coding standards.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78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organized</a:t>
            </a:r>
            <a:r>
              <a:rPr lang="en-US" baseline="0" dirty="0" smtClean="0"/>
              <a:t> and stable proto-board wiring see a Ben Eater's web page: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https://www.reddit.com/r/beneater/comments/w447u3/created_a_random_maze_program_for_my_putey1_ttl/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65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FPGA Boot Camp avoids teaching VHDL or Verilog, instead you learn by seeing the VHDL or Verilog generated</a:t>
            </a:r>
            <a:r>
              <a:rPr lang="en-US" baseline="0" dirty="0" smtClean="0"/>
              <a:t> from your schematic.  This is done to get to an easy to use FPGA “flow” (a sequence of actions needed to create and implement a design).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Verilog</a:t>
            </a:r>
            <a:r>
              <a:rPr lang="en-US" baseline="0" dirty="0" smtClean="0"/>
              <a:t> is a modern version of Verilog and provides the same capabilities as VHDL.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9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</a:t>
            </a:r>
            <a:r>
              <a:rPr lang="en-US" baseline="0" dirty="0" smtClean="0"/>
              <a:t> tools are very good at logic optimization and good at interconnecting logic units, not perfect on placement of LUTs and Block RAMs.</a:t>
            </a:r>
          </a:p>
          <a:p>
            <a:r>
              <a:rPr lang="en-US" baseline="0" dirty="0" smtClean="0"/>
              <a:t>Tools allow optimization for speed and area with level of effort controls.  Often times optimization for area also gives good speed.</a:t>
            </a:r>
          </a:p>
          <a:p>
            <a:r>
              <a:rPr lang="en-US" baseline="0" dirty="0" smtClean="0"/>
              <a:t>Modern practice is to use a constraint file to set the desired clock speed and let the FPGA tool optimize for that setting.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  <a:r>
              <a:rPr lang="en-US" baseline="0" dirty="0" smtClean="0"/>
              <a:t> covers all the calculator features including radix (binary, hex, decimal) and the binary operations (AND, OR, XOR, shifts and rotate).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5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LUT count, DRAM and</a:t>
            </a:r>
            <a:r>
              <a:rPr lang="en-US" baseline="0" dirty="0" smtClean="0"/>
              <a:t> SD card slot means that the board can be used for soft core processors such as 6502, Z80, AVR etc.  The SD card can be used as a disk file device supporting an operating system. https://www.cnx-software.com/2022/01/17/tang-nano-9k-fpga-board-can-emulate-picorv32-risc-v-soft-core-with-all-peripherals/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pro-rata</a:t>
            </a:r>
            <a:r>
              <a:rPr lang="en-US" baseline="0" dirty="0" smtClean="0"/>
              <a:t> cost of the breadboard and DIP switch drop in quantity to approximately $1.70 for a total kit price of $19.90.  In very large quantities further reductions possible.  The goal here is an under $20 kit price so almost any student or any school can afford a kit(s).  The single kit price with some surplus is $27.62 plus shipping and taxes.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5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Digital</a:t>
            </a:r>
            <a:r>
              <a:rPr lang="en-US" baseline="0" dirty="0" smtClean="0"/>
              <a:t> simulator can be used to generate the VHDL or Verilog (</a:t>
            </a:r>
            <a:r>
              <a:rPr lang="en-US" sz="1200" dirty="0" smtClean="0">
                <a:hlinkClick r:id="rId3"/>
              </a:rPr>
              <a:t>https://github.com/hneemann/Digital/</a:t>
            </a:r>
            <a:r>
              <a:rPr lang="en-US" sz="1200" dirty="0" smtClean="0"/>
              <a:t>)</a:t>
            </a:r>
            <a:r>
              <a:rPr lang="en-US" baseline="0" dirty="0" smtClean="0"/>
              <a:t>.  However, the constraint file needs to be edited or entered via </a:t>
            </a:r>
            <a:r>
              <a:rPr lang="en-US" baseline="0" dirty="0" err="1" smtClean="0"/>
              <a:t>Gowin</a:t>
            </a:r>
            <a:r>
              <a:rPr lang="en-US" baseline="0" dirty="0" smtClean="0"/>
              <a:t> constraint editor.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3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4 volt driver</a:t>
            </a:r>
            <a:r>
              <a:rPr lang="en-US" baseline="0" dirty="0" smtClean="0"/>
              <a:t> chip, </a:t>
            </a:r>
            <a:r>
              <a:rPr lang="en-US" baseline="0" dirty="0" smtClean="0"/>
              <a:t>should </a:t>
            </a:r>
            <a:r>
              <a:rPr lang="en-US" baseline="0" dirty="0" smtClean="0"/>
              <a:t>work at 3.3 volts</a:t>
            </a:r>
            <a:r>
              <a:rPr lang="en-US" baseline="0" dirty="0" smtClean="0"/>
              <a:t>?  Driver chip uses a SPI like interface.  Both microprocessor software and RTL examples available.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0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Individual</a:t>
            </a:r>
            <a:r>
              <a:rPr lang="en-US" baseline="0" dirty="0" smtClean="0"/>
              <a:t> s</a:t>
            </a:r>
            <a:r>
              <a:rPr lang="en-US" dirty="0" smtClean="0"/>
              <a:t>lide switches</a:t>
            </a:r>
            <a:r>
              <a:rPr lang="en-US" baseline="0" dirty="0" smtClean="0"/>
              <a:t> are relatively expensive compared to the other items</a:t>
            </a:r>
            <a:r>
              <a:rPr lang="en-US" baseline="0" dirty="0" smtClean="0"/>
              <a:t>.  Picture shows a nine position DIP (dual in-line package) switch.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3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ground column has</a:t>
            </a:r>
            <a:r>
              <a:rPr lang="en-US" baseline="0" dirty="0" smtClean="0"/>
              <a:t> breaks every six spaces, will fold the DIP switch pins out for those </a:t>
            </a:r>
            <a:r>
              <a:rPr lang="en-US" baseline="0" dirty="0" smtClean="0"/>
              <a:t>positions; or use two five position DIP switches.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pekic/Sys_TM163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github.com/alangarf/tm1638-verilo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andland.com/lesson-4-what-is-a-look-up-table-lu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s://nandland.com/lesson-15-what-is-a-block-ram-bra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opencores.org/project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Helmut.Neemann@mosbach.dhbw.d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im.brakefield@iee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20-dollar-FPGA-ki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downloads/e06bddc63669cbc91ae981df18bcf3c5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pga4student.com/2017/08/verilog-vs-vhdl-explain-by-example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5WQqN3_4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A $20 FPGA kit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1/3/2023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04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Tang 9K Nano </a:t>
            </a:r>
          </a:p>
          <a:p>
            <a:r>
              <a:rPr lang="en-US" sz="2800" dirty="0" smtClean="0"/>
              <a:t>approximately $15 + shipping</a:t>
            </a:r>
            <a:endParaRPr lang="en-US" sz="2800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1/3/2023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561846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Breadboard example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7310" y="5181600"/>
            <a:ext cx="6860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Cmod</a:t>
            </a:r>
            <a:r>
              <a:rPr lang="en-US" dirty="0" smtClean="0"/>
              <a:t> A7-15 board from </a:t>
            </a:r>
            <a:r>
              <a:rPr lang="en-US" dirty="0" err="1" smtClean="0"/>
              <a:t>Digilent</a:t>
            </a:r>
            <a:r>
              <a:rPr lang="en-US" dirty="0" smtClean="0"/>
              <a:t>, DIP switch and TM1638 display board</a:t>
            </a:r>
          </a:p>
          <a:p>
            <a:r>
              <a:rPr lang="en-US" dirty="0" smtClean="0"/>
              <a:t>Pin 6 of DIP switch folded out and not connected</a:t>
            </a:r>
          </a:p>
          <a:p>
            <a:r>
              <a:rPr lang="en-US" dirty="0" smtClean="0"/>
              <a:t>Male-female jumper wires used to connect the display board</a:t>
            </a:r>
          </a:p>
          <a:p>
            <a:r>
              <a:rPr lang="en-US" dirty="0" smtClean="0"/>
              <a:t>Solid wire jumper connects one side of DIP switch to ground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2245"/>
            <a:ext cx="8229600" cy="4115685"/>
          </a:xfrm>
        </p:spPr>
      </p:pic>
    </p:spTree>
    <p:extLst>
      <p:ext uri="{BB962C8B-B14F-4D97-AF65-F5344CB8AC3E}">
        <p14:creationId xmlns:p14="http://schemas.microsoft.com/office/powerpoint/2010/main" val="424503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Kit Pricing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199" y="5334000"/>
            <a:ext cx="7315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kit using the Tang 9K Nano for high volume has a per kit price of $19.90</a:t>
            </a:r>
          </a:p>
          <a:p>
            <a:r>
              <a:rPr lang="en-US" dirty="0" smtClean="0"/>
              <a:t>In low volume (for a single kit) is $</a:t>
            </a:r>
            <a:r>
              <a:rPr lang="en-US" dirty="0" smtClean="0"/>
              <a:t>27.32 </a:t>
            </a:r>
            <a:r>
              <a:rPr lang="en-US" dirty="0" smtClean="0"/>
              <a:t>plus shipping and taxes with some </a:t>
            </a:r>
          </a:p>
          <a:p>
            <a:r>
              <a:rPr lang="en-US" dirty="0" smtClean="0"/>
              <a:t>spare parts left over (extra breadboards and jumper wires).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4115685"/>
          </a:xfrm>
        </p:spPr>
      </p:pic>
    </p:spTree>
    <p:extLst>
      <p:ext uri="{BB962C8B-B14F-4D97-AF65-F5344CB8AC3E}">
        <p14:creationId xmlns:p14="http://schemas.microsoft.com/office/powerpoint/2010/main" val="147942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RTL for driving display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199" y="5334000"/>
            <a:ext cx="7248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RTL (VHDL and Verilog) for operating the TM1638 display board available at: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github.com/zpekic/Sys_TM1638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github.com/alangarf/tm1638-verilog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4115685"/>
          </a:xfrm>
        </p:spPr>
      </p:pic>
    </p:spTree>
    <p:extLst>
      <p:ext uri="{BB962C8B-B14F-4D97-AF65-F5344CB8AC3E}">
        <p14:creationId xmlns:p14="http://schemas.microsoft.com/office/powerpoint/2010/main" val="10776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2"/>
              </a:rPr>
              <a:t>https://nandland.com/lesson-4-what-is-a-look-up-table-lut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716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“Note </a:t>
            </a:r>
            <a:r>
              <a:rPr lang="en-US" sz="2000" dirty="0"/>
              <a:t>to the reader: many textbooks and classrooms will spend </a:t>
            </a:r>
            <a:r>
              <a:rPr lang="en-US" sz="2000" dirty="0" smtClean="0"/>
              <a:t>a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significant amount of time discussing how LUTs can be wired </a:t>
            </a:r>
            <a:r>
              <a:rPr lang="en-US" sz="2000" dirty="0" smtClean="0"/>
              <a:t>to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create the optimal solution to a Boolean expression. </a:t>
            </a:r>
            <a:r>
              <a:rPr lang="en-US" sz="2000" dirty="0" smtClean="0"/>
              <a:t> Optimal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means that it uses the least number of gates possible. </a:t>
            </a:r>
            <a:r>
              <a:rPr lang="en-US" sz="2000" dirty="0" smtClean="0"/>
              <a:t>Topics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such as De Morgan’s Law, </a:t>
            </a:r>
            <a:r>
              <a:rPr lang="en-US" sz="2000" dirty="0" err="1"/>
              <a:t>Karnaugh</a:t>
            </a:r>
            <a:r>
              <a:rPr lang="en-US" sz="2000" dirty="0"/>
              <a:t> Maps, the </a:t>
            </a:r>
            <a:r>
              <a:rPr lang="en-US" sz="2000" dirty="0" smtClean="0"/>
              <a:t>Quine-</a:t>
            </a:r>
            <a:r>
              <a:rPr lang="en-US" sz="2000" dirty="0" err="1" smtClean="0"/>
              <a:t>McCluskey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method, and others are usually discussed at great length </a:t>
            </a:r>
            <a:r>
              <a:rPr lang="en-US" sz="2000" dirty="0" smtClean="0"/>
              <a:t>that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describe how to optimize digital logic. However I feel that this </a:t>
            </a:r>
            <a:r>
              <a:rPr lang="en-US" sz="2000" dirty="0" smtClean="0"/>
              <a:t>is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not necessary to begin learning about FPGAs</a:t>
            </a:r>
            <a:r>
              <a:rPr lang="en-US" sz="2000" dirty="0" smtClean="0"/>
              <a:t>.”</a:t>
            </a:r>
            <a:r>
              <a:rPr lang="en-US" sz="2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https://nandland.com/lesson-15-what-is-a-block-ram-bram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r>
              <a:rPr lang="en-US" sz="1800" dirty="0"/>
              <a:t>Twelve </a:t>
            </a:r>
            <a:r>
              <a:rPr lang="en-US" sz="1800" dirty="0" err="1"/>
              <a:t>youtube</a:t>
            </a:r>
            <a:r>
              <a:rPr lang="en-US" sz="1800" dirty="0"/>
              <a:t> videos on specific FPGA features (uses </a:t>
            </a:r>
            <a:r>
              <a:rPr lang="en-US" sz="1800" dirty="0" err="1"/>
              <a:t>verilog</a:t>
            </a:r>
            <a:r>
              <a:rPr lang="en-US" sz="1800" dirty="0"/>
              <a:t> RTL):  </a:t>
            </a:r>
            <a:r>
              <a:rPr lang="en-US" sz="1600" dirty="0">
                <a:hlinkClick r:id="rId3"/>
              </a:rPr>
              <a:t>https://www.youtube.com/playlist?list=PLEBQazB0HUyT1WmMONxRZn9NmQ_9CIKhb</a:t>
            </a:r>
            <a:endParaRPr lang="en-US" sz="1600" dirty="0"/>
          </a:p>
          <a:p>
            <a:r>
              <a:rPr lang="en-US" sz="1800" i="1" dirty="0" smtClean="0"/>
              <a:t>Three </a:t>
            </a:r>
            <a:r>
              <a:rPr lang="en-US" sz="1800" i="1" dirty="0"/>
              <a:t>Ages of FPGAs: A Retrospective</a:t>
            </a:r>
            <a:r>
              <a:rPr lang="en-US" sz="1800" dirty="0"/>
              <a:t>…, Steve </a:t>
            </a:r>
            <a:r>
              <a:rPr lang="en-US" sz="1800" dirty="0" err="1"/>
              <a:t>Trimberger</a:t>
            </a:r>
            <a:r>
              <a:rPr lang="en-US" sz="1800" dirty="0"/>
              <a:t>, Proc. </a:t>
            </a:r>
            <a:r>
              <a:rPr lang="en-US" sz="1800" dirty="0" smtClean="0"/>
              <a:t>IEEE </a:t>
            </a:r>
            <a:r>
              <a:rPr lang="en-US" sz="1800" dirty="0"/>
              <a:t>v103#3p318, 2015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4"/>
              </a:rPr>
              <a:t>www.cpe.virginia.edu/grads/pdfs/January%202016/VLSI.pdf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5"/>
              </a:rPr>
              <a:t>https://</a:t>
            </a:r>
            <a:r>
              <a:rPr lang="en-US" sz="1800" u="sng" dirty="0" smtClean="0">
                <a:hlinkClick r:id="rId5"/>
              </a:rPr>
              <a:t>www.youtube.com/watch?v=4ntXSyOhlBY</a:t>
            </a:r>
            <a:endParaRPr lang="en-US" sz="1800" u="sng" dirty="0" smtClean="0"/>
          </a:p>
          <a:p>
            <a:pPr marL="457200" lvl="1" indent="0">
              <a:buNone/>
            </a:pPr>
            <a:r>
              <a:rPr lang="en-US" sz="1800" i="1" dirty="0" smtClean="0"/>
              <a:t>Xilinx </a:t>
            </a:r>
            <a:r>
              <a:rPr lang="en-US" sz="1800" i="1" dirty="0"/>
              <a:t>Part Family History</a:t>
            </a:r>
            <a:r>
              <a:rPr lang="en-US" sz="1800" dirty="0"/>
              <a:t>, John </a:t>
            </a:r>
            <a:r>
              <a:rPr lang="en-US" sz="1800" dirty="0" err="1" smtClean="0"/>
              <a:t>Lazzaro</a:t>
            </a:r>
            <a:r>
              <a:rPr lang="en-US" sz="1800" dirty="0" smtClean="0"/>
              <a:t>,</a:t>
            </a:r>
          </a:p>
          <a:p>
            <a:pPr marL="457200" lvl="1" indent="0">
              <a:buNone/>
            </a:pPr>
            <a:r>
              <a:rPr lang="en-US" sz="1800" u="sng" dirty="0" smtClean="0">
                <a:hlinkClick r:id="rId6"/>
              </a:rPr>
              <a:t>www-inst.eecs.berkeley.edu</a:t>
            </a:r>
            <a:r>
              <a:rPr lang="en-US" sz="1800" u="sng" dirty="0">
                <a:hlinkClick r:id="rId6"/>
              </a:rPr>
              <a:t>/~cs294-59/fa10/resources/Xilinx-history/Xilinx-history.html</a:t>
            </a:r>
            <a:endParaRPr lang="en-US" sz="1800" dirty="0"/>
          </a:p>
          <a:p>
            <a:r>
              <a:rPr lang="en-US" sz="1800" i="1" dirty="0"/>
              <a:t>Altera History</a:t>
            </a:r>
            <a:r>
              <a:rPr lang="en-US" sz="1800" dirty="0"/>
              <a:t>, </a:t>
            </a:r>
            <a:r>
              <a:rPr lang="en-US" sz="1800" dirty="0" smtClean="0"/>
              <a:t>corporate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http://www.fundinguniverse.com/company-histories/altera-corporation-history</a:t>
            </a:r>
            <a:r>
              <a:rPr lang="en-US" sz="1800" dirty="0" smtClean="0">
                <a:hlinkClick r:id="rId7"/>
              </a:rPr>
              <a:t>/</a:t>
            </a:r>
            <a:endParaRPr lang="en-US" sz="1800" dirty="0"/>
          </a:p>
          <a:p>
            <a:r>
              <a:rPr lang="en-US" sz="18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1800" dirty="0">
                <a:hlinkClick r:id="rId8"/>
              </a:rPr>
              <a:t>https://www.joelw.id.au/FPGA/CheapFPGADevelopmentBoards</a:t>
            </a:r>
            <a:endParaRPr lang="en-US" sz="1800" dirty="0"/>
          </a:p>
          <a:p>
            <a:r>
              <a:rPr lang="en-US" sz="1800" dirty="0" smtClean="0"/>
              <a:t>Open source IP </a:t>
            </a:r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opencores.org/projects</a:t>
            </a:r>
            <a:r>
              <a:rPr lang="en-US" sz="1800" dirty="0" smtClean="0"/>
              <a:t> </a:t>
            </a:r>
          </a:p>
          <a:p>
            <a:r>
              <a:rPr lang="en-US" sz="1800" dirty="0" err="1" smtClean="0"/>
              <a:t>Github</a:t>
            </a:r>
            <a:r>
              <a:rPr lang="en-US" sz="1800" dirty="0" smtClean="0"/>
              <a:t> (open source) projects: search on “</a:t>
            </a:r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  <a:r>
              <a:rPr lang="en-US" sz="1800" dirty="0" err="1" smtClean="0"/>
              <a:t>vhdl</a:t>
            </a:r>
            <a:r>
              <a:rPr lang="en-US" sz="1800" dirty="0" smtClean="0"/>
              <a:t> </a:t>
            </a:r>
            <a:r>
              <a:rPr lang="en-US" sz="1800" dirty="0" err="1" smtClean="0"/>
              <a:t>verilog</a:t>
            </a:r>
            <a:r>
              <a:rPr lang="en-US" sz="1800" dirty="0" smtClean="0"/>
              <a:t> </a:t>
            </a:r>
            <a:r>
              <a:rPr lang="en-US" sz="1800" dirty="0" err="1" smtClean="0"/>
              <a:t>cpu</a:t>
            </a:r>
            <a:r>
              <a:rPr lang="en-US" sz="1800" dirty="0" smtClean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the lowest possible cost.  Lots of switches, LEDs etc. eliminate need for discrete components and their fragile wiring.</a:t>
            </a:r>
          </a:p>
          <a:p>
            <a:r>
              <a:rPr lang="en-US" sz="2800" b="1" dirty="0" smtClean="0"/>
              <a:t>Here we are trading cost for convenience:</a:t>
            </a:r>
          </a:p>
          <a:p>
            <a:pPr lvl="1"/>
            <a:r>
              <a:rPr lang="en-US" sz="2400" dirty="0" smtClean="0"/>
              <a:t>$20 </a:t>
            </a:r>
            <a:r>
              <a:rPr lang="en-US" sz="2400" dirty="0" smtClean="0"/>
              <a:t>		</a:t>
            </a:r>
            <a:r>
              <a:rPr lang="en-US" dirty="0" smtClean="0"/>
              <a:t>versus</a:t>
            </a:r>
            <a:r>
              <a:rPr lang="en-US" sz="2400" dirty="0" smtClean="0"/>
              <a:t>		$70</a:t>
            </a:r>
            <a:endParaRPr lang="en-US" sz="2400" dirty="0" smtClean="0"/>
          </a:p>
          <a:p>
            <a:pPr lvl="1"/>
            <a:r>
              <a:rPr lang="en-US" sz="2400" dirty="0" smtClean="0"/>
              <a:t>Some user wiring </a:t>
            </a:r>
            <a:r>
              <a:rPr lang="en-US" sz="2400" dirty="0"/>
              <a:t>&amp;</a:t>
            </a:r>
            <a:r>
              <a:rPr lang="en-US" sz="2400" dirty="0" smtClean="0"/>
              <a:t> soldering	no </a:t>
            </a:r>
            <a:r>
              <a:rPr lang="en-US" sz="2400" dirty="0" smtClean="0"/>
              <a:t>user wiring</a:t>
            </a:r>
          </a:p>
          <a:p>
            <a:pPr lvl="1"/>
            <a:r>
              <a:rPr lang="en-US" sz="2400" dirty="0" smtClean="0"/>
              <a:t>Unproven FPGA tools </a:t>
            </a:r>
            <a:r>
              <a:rPr lang="en-US" sz="2400" dirty="0" smtClean="0"/>
              <a:t>		mainstream </a:t>
            </a:r>
            <a:r>
              <a:rPr lang="en-US" sz="2400" dirty="0" smtClean="0"/>
              <a:t>tools</a:t>
            </a:r>
          </a:p>
          <a:p>
            <a:pPr lvl="1"/>
            <a:r>
              <a:rPr lang="en-US" sz="2400" dirty="0" smtClean="0"/>
              <a:t>Needs </a:t>
            </a:r>
            <a:r>
              <a:rPr lang="en-US" sz="2400" dirty="0" smtClean="0"/>
              <a:t>case for </a:t>
            </a:r>
            <a:r>
              <a:rPr lang="en-US" sz="2400" dirty="0" smtClean="0"/>
              <a:t>transport </a:t>
            </a:r>
            <a:r>
              <a:rPr lang="en-US" sz="2400" dirty="0"/>
              <a:t>	</a:t>
            </a:r>
            <a:r>
              <a:rPr lang="en-US" sz="2400" dirty="0" smtClean="0"/>
              <a:t>usable without wiring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“Digital” logic simulator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4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23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Full set of files at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github.com/jimbrake/20-dollar-FPGA-kit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07CEB2-99BF-4F21-925B-A3F82BDB9F7A}" type="datetime1">
              <a:rPr lang="en-US" smtClean="0"/>
              <a:pPr/>
              <a:t>1/3/2023</a:t>
            </a:fld>
            <a:endParaRPr lang="en-US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571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</a:t>
            </a:r>
            <a:r>
              <a:rPr lang="en-US" sz="3900" dirty="0" smtClean="0"/>
              <a:t>rankings</a:t>
            </a:r>
            <a:endParaRPr lang="en-US" sz="39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11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1/3/2023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4" y="825768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 of wires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not cool any more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7348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9649" y="6019799"/>
            <a:ext cx="349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https</a:t>
            </a:r>
            <a:r>
              <a:rPr lang="en-US" sz="2400" dirty="0"/>
              <a:t>://life.ieee.org/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708" y="1447800"/>
            <a:ext cx="25069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today’s world</a:t>
            </a:r>
          </a:p>
          <a:p>
            <a:r>
              <a:rPr lang="en-US" sz="2800" dirty="0" smtClean="0"/>
              <a:t>most wires are </a:t>
            </a:r>
          </a:p>
          <a:p>
            <a:r>
              <a:rPr lang="en-US" sz="2800" dirty="0" smtClean="0"/>
              <a:t>in the PCB and </a:t>
            </a:r>
          </a:p>
          <a:p>
            <a:r>
              <a:rPr lang="en-US" sz="2800" dirty="0" smtClean="0"/>
              <a:t>In the FPGA !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69708" y="4038600"/>
            <a:ext cx="2730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OK as long as you </a:t>
            </a:r>
          </a:p>
          <a:p>
            <a:r>
              <a:rPr lang="en-US" sz="2800" dirty="0" smtClean="0"/>
              <a:t>don’t need to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ove the device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4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br>
              <a:rPr lang="en-US" sz="4000" dirty="0" smtClean="0"/>
            </a:br>
            <a:r>
              <a:rPr lang="en-US" sz="2700" dirty="0"/>
              <a:t>VHDL and Verilog are “hardware description” </a:t>
            </a:r>
            <a:r>
              <a:rPr lang="en-US" sz="2700" dirty="0" smtClean="0"/>
              <a:t>languages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PCs</a:t>
            </a:r>
          </a:p>
          <a:p>
            <a:r>
              <a:rPr lang="en-US" dirty="0" smtClean="0"/>
              <a:t>Side by side Verilog &amp; VHDL:</a:t>
            </a:r>
          </a:p>
          <a:p>
            <a:pPr lvl="1"/>
            <a:r>
              <a:rPr lang="en-US" dirty="0"/>
              <a:t>HDL Programming Fundamentals: VHDL and </a:t>
            </a:r>
            <a:r>
              <a:rPr lang="en-US" dirty="0" smtClean="0"/>
              <a:t>Verilog,</a:t>
            </a:r>
            <a:r>
              <a:rPr lang="en-US" dirty="0"/>
              <a:t> </a:t>
            </a:r>
            <a:r>
              <a:rPr lang="en-US" dirty="0" err="1" smtClean="0"/>
              <a:t>Nazeih</a:t>
            </a:r>
            <a:r>
              <a:rPr lang="en-US" dirty="0" smtClean="0"/>
              <a:t> </a:t>
            </a:r>
            <a:r>
              <a:rPr lang="en-US" dirty="0" err="1" smtClean="0"/>
              <a:t>Botros</a:t>
            </a:r>
            <a:r>
              <a:rPr lang="en-US" dirty="0" smtClean="0"/>
              <a:t> 2006</a:t>
            </a:r>
          </a:p>
          <a:p>
            <a:r>
              <a:rPr lang="en-US" dirty="0" smtClean="0"/>
              <a:t>Also: </a:t>
            </a:r>
            <a:r>
              <a:rPr lang="en-US" sz="2600" dirty="0">
                <a:hlinkClick r:id="rId4"/>
              </a:rPr>
              <a:t>https://</a:t>
            </a:r>
            <a:r>
              <a:rPr lang="en-US" sz="2600" dirty="0" smtClean="0">
                <a:hlinkClick r:id="rId4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FPGA tools do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details</a:t>
            </a:r>
          </a:p>
          <a:p>
            <a:r>
              <a:rPr lang="en-US" dirty="0" smtClean="0"/>
              <a:t>Elaborated Design show’s </a:t>
            </a:r>
            <a:r>
              <a:rPr lang="en-US" dirty="0" err="1" smtClean="0"/>
              <a:t>vivado’s</a:t>
            </a:r>
            <a:r>
              <a:rPr lang="en-US" dirty="0" smtClean="0"/>
              <a:t> version of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648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143000"/>
            <a:ext cx="8229600" cy="4885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 smtClean="0"/>
              <a:t>Zero and ones: One names a single such signal or a group of such signals (subscripted by bit number)</a:t>
            </a:r>
          </a:p>
          <a:p>
            <a:r>
              <a:rPr lang="en-US" sz="4300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A[n-1]x</a:t>
            </a:r>
            <a:r>
              <a:rPr lang="en-US" sz="3800" baseline="30000" dirty="0" smtClean="0"/>
              <a:t>n-1 </a:t>
            </a:r>
            <a:r>
              <a:rPr lang="en-US" sz="3800" dirty="0" smtClean="0"/>
              <a:t>+ A[n-2]x</a:t>
            </a:r>
            <a:r>
              <a:rPr lang="en-US" sz="3800" baseline="30000" dirty="0" smtClean="0"/>
              <a:t>n-2 </a:t>
            </a:r>
            <a:r>
              <a:rPr lang="en-US" sz="3800" dirty="0" smtClean="0"/>
              <a:t>+ … A[1]x</a:t>
            </a:r>
            <a:r>
              <a:rPr lang="en-US" sz="3800" baseline="30000" dirty="0" smtClean="0"/>
              <a:t>1</a:t>
            </a:r>
            <a:r>
              <a:rPr lang="en-US" sz="3800" dirty="0" smtClean="0"/>
              <a:t> + A[0]x</a:t>
            </a:r>
            <a:r>
              <a:rPr lang="en-US" sz="3800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sz="3800" baseline="30000" dirty="0" smtClean="0"/>
              <a:t>n-1</a:t>
            </a:r>
            <a:r>
              <a:rPr lang="en-US" sz="3800" dirty="0" smtClean="0"/>
              <a:t> is discarded).</a:t>
            </a:r>
          </a:p>
          <a:p>
            <a:r>
              <a:rPr lang="en-US" sz="3800" dirty="0"/>
              <a:t>Windows calculator </a:t>
            </a:r>
            <a:r>
              <a:rPr lang="en-US" sz="3800" dirty="0" smtClean="0"/>
              <a:t>has binary </a:t>
            </a:r>
            <a:r>
              <a:rPr lang="en-US" sz="3800" dirty="0"/>
              <a:t>features: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www.youtube.com/watch?v=PK5WQqN3_44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$20 FPGA Kit </a:t>
            </a:r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To make the FPGA experience available to all</a:t>
            </a:r>
          </a:p>
          <a:p>
            <a:r>
              <a:rPr lang="en-US" dirty="0" smtClean="0"/>
              <a:t>Very few FPGA boards for under $20</a:t>
            </a:r>
          </a:p>
          <a:p>
            <a:r>
              <a:rPr lang="en-US" dirty="0" smtClean="0"/>
              <a:t>The Tang 9K Nano board has:</a:t>
            </a:r>
          </a:p>
          <a:p>
            <a:pPr lvl="1"/>
            <a:r>
              <a:rPr lang="en-US" dirty="0" smtClean="0"/>
              <a:t>8,640 LUTs</a:t>
            </a:r>
          </a:p>
          <a:p>
            <a:pPr lvl="1"/>
            <a:r>
              <a:rPr lang="en-US" dirty="0" smtClean="0"/>
              <a:t>HDMI connector</a:t>
            </a:r>
          </a:p>
          <a:p>
            <a:pPr lvl="1"/>
            <a:r>
              <a:rPr lang="en-US" dirty="0" smtClean="0"/>
              <a:t>SD card slot</a:t>
            </a:r>
          </a:p>
          <a:p>
            <a:pPr lvl="1"/>
            <a:r>
              <a:rPr lang="en-US" dirty="0" smtClean="0"/>
              <a:t>8MB DRAM</a:t>
            </a:r>
          </a:p>
          <a:p>
            <a:pPr lvl="1"/>
            <a:r>
              <a:rPr lang="en-US" dirty="0" smtClean="0"/>
              <a:t>$15 price tag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$20 FPGA Kit </a:t>
            </a:r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The Tang 9K FPGA board does not have:</a:t>
            </a:r>
          </a:p>
          <a:p>
            <a:pPr lvl="1"/>
            <a:r>
              <a:rPr lang="en-US" dirty="0" smtClean="0"/>
              <a:t>7-segment digits</a:t>
            </a:r>
          </a:p>
          <a:p>
            <a:pPr lvl="1"/>
            <a:r>
              <a:rPr lang="en-US" dirty="0" smtClean="0"/>
              <a:t>Only two push buttons</a:t>
            </a:r>
          </a:p>
          <a:p>
            <a:pPr lvl="1"/>
            <a:r>
              <a:rPr lang="en-US" dirty="0" smtClean="0"/>
              <a:t>No slide switches</a:t>
            </a:r>
          </a:p>
          <a:p>
            <a:r>
              <a:rPr lang="en-US" dirty="0" smtClean="0"/>
              <a:t>Use add-on components:</a:t>
            </a:r>
          </a:p>
          <a:p>
            <a:pPr lvl="1"/>
            <a:r>
              <a:rPr lang="en-US" dirty="0" smtClean="0"/>
              <a:t>Display board:			$2.90</a:t>
            </a:r>
          </a:p>
          <a:p>
            <a:pPr lvl="1"/>
            <a:r>
              <a:rPr lang="en-US" dirty="0" smtClean="0"/>
              <a:t>DIP switch				$0.88</a:t>
            </a:r>
          </a:p>
          <a:p>
            <a:pPr lvl="1"/>
            <a:r>
              <a:rPr lang="en-US" dirty="0" smtClean="0"/>
              <a:t>Solderless breadboard		</a:t>
            </a:r>
            <a:r>
              <a:rPr lang="en-US" dirty="0" smtClean="0"/>
              <a:t>$</a:t>
            </a:r>
            <a:r>
              <a:rPr lang="en-US" dirty="0" smtClean="0"/>
              <a:t>6.6</a:t>
            </a:r>
            <a:r>
              <a:rPr lang="en-US" dirty="0" smtClean="0"/>
              <a:t>9 </a:t>
            </a:r>
            <a:r>
              <a:rPr lang="en-US" dirty="0" smtClean="0"/>
              <a:t>for </a:t>
            </a:r>
            <a:r>
              <a:rPr lang="en-US" dirty="0"/>
              <a:t>4</a:t>
            </a:r>
            <a:endParaRPr lang="en-US" dirty="0" smtClean="0"/>
          </a:p>
          <a:p>
            <a:pPr lvl="1"/>
            <a:r>
              <a:rPr lang="en-US" dirty="0" smtClean="0"/>
              <a:t>Male-female jumper wires		$1.95 for 40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$20 FPGA Kit </a:t>
            </a:r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Supplement the Tang 9K Nano FPGA board:</a:t>
            </a:r>
          </a:p>
          <a:p>
            <a:pPr lvl="1"/>
            <a:r>
              <a:rPr lang="en-US" dirty="0" smtClean="0"/>
              <a:t>Display board:			$2.90</a:t>
            </a:r>
          </a:p>
          <a:p>
            <a:pPr lvl="1"/>
            <a:r>
              <a:rPr lang="en-US" dirty="0" smtClean="0"/>
              <a:t>12 position DIP switch	$0.88</a:t>
            </a:r>
          </a:p>
          <a:p>
            <a:pPr lvl="1"/>
            <a:r>
              <a:rPr lang="en-US" dirty="0" smtClean="0"/>
              <a:t>Solderless bread board	$</a:t>
            </a:r>
            <a:r>
              <a:rPr lang="en-US" dirty="0" smtClean="0"/>
              <a:t>6.69 </a:t>
            </a:r>
            <a:r>
              <a:rPr lang="en-US" dirty="0" smtClean="0"/>
              <a:t>for four</a:t>
            </a:r>
          </a:p>
          <a:p>
            <a:r>
              <a:rPr lang="en-US" dirty="0" smtClean="0"/>
              <a:t>Will require some user wiring</a:t>
            </a:r>
          </a:p>
          <a:p>
            <a:pPr lvl="1"/>
            <a:r>
              <a:rPr lang="en-US" dirty="0" smtClean="0"/>
              <a:t>Single i</a:t>
            </a:r>
            <a:r>
              <a:rPr lang="en-US" dirty="0" smtClean="0"/>
              <a:t>nsulated </a:t>
            </a:r>
            <a:r>
              <a:rPr lang="en-US" dirty="0" smtClean="0"/>
              <a:t>22 gauge jumper wire</a:t>
            </a:r>
          </a:p>
          <a:p>
            <a:pPr lvl="1"/>
            <a:r>
              <a:rPr lang="en-US" dirty="0" smtClean="0"/>
              <a:t>Five or more male-female jumper wires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or replacing display board pins with jumper wires</a:t>
            </a:r>
          </a:p>
          <a:p>
            <a:pPr lvl="1"/>
            <a:r>
              <a:rPr lang="en-US" dirty="0" smtClean="0"/>
              <a:t>Pins on Tang FPGA board will require soldering</a:t>
            </a:r>
          </a:p>
          <a:p>
            <a:r>
              <a:rPr lang="en-US" dirty="0" smtClean="0"/>
              <a:t>And learning the Nano board software tools</a:t>
            </a:r>
          </a:p>
          <a:p>
            <a:pPr lvl="1"/>
            <a:r>
              <a:rPr lang="en-US" dirty="0" smtClean="0"/>
              <a:t>VHDL, Verilog and constraint files supported.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9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144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Display board</a:t>
            </a:r>
            <a:br>
              <a:rPr lang="en-US" sz="4000" dirty="0"/>
            </a:br>
            <a:r>
              <a:rPr lang="en-US" sz="3100" dirty="0"/>
              <a:t>tm1638-7-segment-display-keypadled-module</a:t>
            </a:r>
          </a:p>
        </p:txBody>
      </p:sp>
      <p:pic>
        <p:nvPicPr>
          <p:cNvPr id="6" name="Content Placeholder 5" descr="TM1638 7-Segment Display &amp; Keypad+LED Module – HandsOn Tech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43000"/>
            <a:ext cx="5174070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1" y="2667000"/>
            <a:ext cx="205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Provides:</a:t>
            </a:r>
          </a:p>
          <a:p>
            <a:r>
              <a:rPr lang="en-US" sz="2400" dirty="0" smtClean="0"/>
              <a:t>8 7-seg digits</a:t>
            </a:r>
          </a:p>
          <a:p>
            <a:r>
              <a:rPr lang="en-US" sz="2400" dirty="0" smtClean="0"/>
              <a:t>8 discrete LEDs</a:t>
            </a:r>
          </a:p>
          <a:p>
            <a:r>
              <a:rPr lang="en-US" sz="2400" dirty="0" smtClean="0"/>
              <a:t>8 push buttons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for $2.90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404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DIP switch example</a:t>
            </a:r>
            <a:endParaRPr lang="en-US" sz="4000" dirty="0"/>
          </a:p>
        </p:txBody>
      </p:sp>
      <p:pic>
        <p:nvPicPr>
          <p:cNvPr id="7" name="Content Placeholder 6" descr="DS01C-254-L-09BE CUI Devices | Mouser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6800"/>
            <a:ext cx="772032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8032" y="5796850"/>
            <a:ext cx="7414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Twelve position DIP switch gives best cost/benefit ratio.</a:t>
            </a:r>
          </a:p>
          <a:p>
            <a:pPr algn="ctr"/>
            <a:r>
              <a:rPr lang="en-US" sz="2400" dirty="0" smtClean="0"/>
              <a:t>For use on breadboard will need to fold out every 6</a:t>
            </a:r>
            <a:r>
              <a:rPr lang="en-US" sz="2000" dirty="0" smtClean="0"/>
              <a:t>th</a:t>
            </a:r>
            <a:r>
              <a:rPr lang="en-US" sz="2400" dirty="0" smtClean="0"/>
              <a:t> pin.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544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Solderless Breadboard</a:t>
            </a:r>
            <a:endParaRPr lang="en-US" sz="4000" dirty="0"/>
          </a:p>
        </p:txBody>
      </p:sp>
      <p:pic>
        <p:nvPicPr>
          <p:cNvPr id="6" name="Content Placeholder 5" descr="3PCS Breadboard 400 Point Solderless Protoboard BreadBoard Kit: Amazon.com: Industrial &amp; Scientific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4924239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4572" y="1219200"/>
            <a:ext cx="198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Best deal in quantity three 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r sixteen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88731" y="2590800"/>
            <a:ext cx="2304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DIP switch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straddle </a:t>
            </a:r>
          </a:p>
          <a:p>
            <a:r>
              <a:rPr lang="en-US" sz="2400" dirty="0" smtClean="0"/>
              <a:t>ground column</a:t>
            </a:r>
          </a:p>
          <a:p>
            <a:r>
              <a:rPr lang="en-US" sz="2400" dirty="0" smtClean="0"/>
              <a:t>and signal rows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62398" y="4360157"/>
            <a:ext cx="2075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Sufficient size to hold Tang Nano and DIP switch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870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10315</TotalTime>
  <Words>1921</Words>
  <Application>Microsoft Office PowerPoint</Application>
  <PresentationFormat>On-screen Show (4:3)</PresentationFormat>
  <Paragraphs>290</Paragraphs>
  <Slides>24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A $20 FPGA kit Boot Camp for Digital Systems Education</vt:lpstr>
      <vt:lpstr>Preliminaries</vt:lpstr>
      <vt:lpstr>PowerPoint Presentation</vt:lpstr>
      <vt:lpstr>The $20 FPGA Kit agenda</vt:lpstr>
      <vt:lpstr>The $20 FPGA Kit agenda</vt:lpstr>
      <vt:lpstr>The $20 FPGA Kit agenda</vt:lpstr>
      <vt:lpstr>Display board tm1638-7-segment-display-keypadled-module</vt:lpstr>
      <vt:lpstr>DIP switch example</vt:lpstr>
      <vt:lpstr>Solderless Breadboard</vt:lpstr>
      <vt:lpstr>PowerPoint Presentation</vt:lpstr>
      <vt:lpstr>Breadboard example</vt:lpstr>
      <vt:lpstr>Kit Pricing</vt:lpstr>
      <vt:lpstr>RTL for driving display</vt:lpstr>
      <vt:lpstr>LUTs</vt:lpstr>
      <vt:lpstr>Block RAM tutorial</vt:lpstr>
      <vt:lpstr>FPGA References</vt:lpstr>
      <vt:lpstr>In conclusion</vt:lpstr>
      <vt:lpstr>“Digital” logic simulator</vt:lpstr>
      <vt:lpstr>Interactive digital simulation</vt:lpstr>
      <vt:lpstr> </vt:lpstr>
      <vt:lpstr>mess of wires not cool any more</vt:lpstr>
      <vt:lpstr>RTL (Register Transfer Language) VHDL and Verilog are “hardware description” languages</vt:lpstr>
      <vt:lpstr>Side by side VHDL and Verilog</vt:lpstr>
      <vt:lpstr>What FPGA tools do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811</cp:revision>
  <cp:lastPrinted>2022-06-11T03:12:14Z</cp:lastPrinted>
  <dcterms:created xsi:type="dcterms:W3CDTF">2015-03-15T00:52:45Z</dcterms:created>
  <dcterms:modified xsi:type="dcterms:W3CDTF">2023-01-03T22:39:35Z</dcterms:modified>
</cp:coreProperties>
</file>